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2" r:id="rId1"/>
  </p:sldMasterIdLst>
  <p:notesMasterIdLst>
    <p:notesMasterId r:id="rId7"/>
  </p:notesMasterIdLst>
  <p:handoutMasterIdLst>
    <p:handoutMasterId r:id="rId8"/>
  </p:handoutMasterIdLst>
  <p:sldIdLst>
    <p:sldId id="320" r:id="rId2"/>
    <p:sldId id="321" r:id="rId3"/>
    <p:sldId id="322" r:id="rId4"/>
    <p:sldId id="323" r:id="rId5"/>
    <p:sldId id="324" r:id="rId6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ндрей Чернов" initials="АЧ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EF4"/>
    <a:srgbClr val="D5DFEB"/>
    <a:srgbClr val="1F477D"/>
    <a:srgbClr val="11437F"/>
    <a:srgbClr val="D9D9D9"/>
    <a:srgbClr val="33CC33"/>
    <a:srgbClr val="00CC00"/>
    <a:srgbClr val="009900"/>
    <a:srgbClr val="008000"/>
    <a:srgbClr val="2565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27102A9-8310-4765-A935-A1911B00CA55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875" autoAdjust="0"/>
    <p:restoredTop sz="96457" autoAdjust="0"/>
  </p:normalViewPr>
  <p:slideViewPr>
    <p:cSldViewPr>
      <p:cViewPr varScale="1">
        <p:scale>
          <a:sx n="151" d="100"/>
          <a:sy n="151" d="100"/>
        </p:scale>
        <p:origin x="-690" y="-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48" y="2116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4002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F72457-58EF-4148-A16B-82413FC95D0D}" type="datetimeFigureOut">
              <a:rPr lang="ru-RU" smtClean="0"/>
              <a:t>06.07.2020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7C8C91-DA98-48BA-8FD7-546746BDAD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898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51F920-D653-4C4F-A838-A8C31DCFACB2}" type="datetimeFigureOut">
              <a:rPr lang="ru-RU" smtClean="0"/>
              <a:t>06.07.2020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84DAA-301E-48B1-AACA-8F21E3D14C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571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9057F448-D147-4228-A0FD-8008E86D84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5" y="63410"/>
            <a:ext cx="1402441" cy="54898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203598"/>
            <a:ext cx="6336704" cy="1800200"/>
          </a:xfrm>
        </p:spPr>
        <p:txBody>
          <a:bodyPr>
            <a:normAutofit/>
          </a:bodyPr>
          <a:lstStyle>
            <a:lvl1pPr algn="l">
              <a:defRPr sz="2400" b="1">
                <a:solidFill>
                  <a:srgbClr val="11437F"/>
                </a:solidFill>
                <a:latin typeface="+mj-lt"/>
                <a:ea typeface="PT Serif" panose="020A0603040505020204" pitchFamily="18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363838"/>
            <a:ext cx="4680520" cy="1080120"/>
          </a:xfrm>
        </p:spPr>
        <p:txBody>
          <a:bodyPr anchor="ctr">
            <a:normAutofit/>
          </a:bodyPr>
          <a:lstStyle>
            <a:lvl1pPr marL="0" indent="0" algn="l">
              <a:buNone/>
              <a:defRPr sz="1600">
                <a:solidFill>
                  <a:srgbClr val="11437F"/>
                </a:solidFill>
                <a:latin typeface="+mj-lt"/>
                <a:ea typeface="PT Serif" panose="020A0603040505020204" pitchFamily="18" charset="-5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28" name="object 9"/>
          <p:cNvSpPr/>
          <p:nvPr userDrawn="1"/>
        </p:nvSpPr>
        <p:spPr>
          <a:xfrm>
            <a:off x="7164289" y="255595"/>
            <a:ext cx="1973216" cy="4378324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TextBox 29"/>
          <p:cNvSpPr txBox="1"/>
          <p:nvPr userDrawn="1"/>
        </p:nvSpPr>
        <p:spPr>
          <a:xfrm>
            <a:off x="0" y="4864598"/>
            <a:ext cx="17636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www.roskazna.ru</a:t>
            </a:r>
            <a:endParaRPr lang="ru-RU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 userDrawn="1"/>
        </p:nvCxnSpPr>
        <p:spPr>
          <a:xfrm>
            <a:off x="-1" y="699542"/>
            <a:ext cx="7596337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 userDrawn="1"/>
        </p:nvCxnSpPr>
        <p:spPr>
          <a:xfrm>
            <a:off x="0" y="4803998"/>
            <a:ext cx="9144000" cy="0"/>
          </a:xfrm>
          <a:prstGeom prst="line">
            <a:avLst/>
          </a:prstGeom>
          <a:ln w="9525">
            <a:solidFill>
              <a:srgbClr val="1143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Текст 34"/>
          <p:cNvSpPr>
            <a:spLocks noGrp="1"/>
          </p:cNvSpPr>
          <p:nvPr>
            <p:ph type="body" sz="quarter" idx="10" hasCustomPrompt="1"/>
          </p:nvPr>
        </p:nvSpPr>
        <p:spPr>
          <a:xfrm>
            <a:off x="4716017" y="4864597"/>
            <a:ext cx="4427984" cy="230413"/>
          </a:xfrm>
        </p:spPr>
        <p:txBody>
          <a:bodyPr>
            <a:noAutofit/>
          </a:bodyPr>
          <a:lstStyle>
            <a:lvl1pPr marL="0" indent="0" algn="r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/>
              <a:t> г. Москва, август 2020 года</a:t>
            </a:r>
          </a:p>
        </p:txBody>
      </p:sp>
    </p:spTree>
    <p:extLst>
      <p:ext uri="{BB962C8B-B14F-4D97-AF65-F5344CB8AC3E}">
        <p14:creationId xmlns:p14="http://schemas.microsoft.com/office/powerpoint/2010/main" val="3676627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7405" y="771500"/>
            <a:ext cx="8569190" cy="1800200"/>
          </a:xfrm>
        </p:spPr>
        <p:txBody>
          <a:bodyPr>
            <a:normAutofit/>
          </a:bodyPr>
          <a:lstStyle>
            <a:lvl1pPr algn="ctr">
              <a:defRPr sz="2800" b="0">
                <a:latin typeface="+mj-lt"/>
                <a:ea typeface="PT Serif" panose="020A0603040505020204" pitchFamily="18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000">
                <a:latin typeface="Trebuchet MS" panose="020B0603020202020204" pitchFamily="34" charset="0"/>
              </a:defRPr>
            </a:lvl1pPr>
          </a:lstStyle>
          <a:p>
            <a:fld id="{DB1DFDA1-EF7B-4B94-864C-3366B4B17D21}" type="datetime1">
              <a:rPr lang="ru-RU" smtClean="0"/>
              <a:t>06.07.2020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>
                <a:latin typeface="Trebuchet MS" panose="020B0603020202020204" pitchFamily="34" charset="0"/>
              </a:defRPr>
            </a:lvl1pPr>
          </a:lstStyle>
          <a:p>
            <a:endParaRPr lang="ru-RU"/>
          </a:p>
        </p:txBody>
      </p:sp>
      <p:cxnSp>
        <p:nvCxnSpPr>
          <p:cNvPr id="9" name="Прямая соединительная линия 8"/>
          <p:cNvCxnSpPr/>
          <p:nvPr userDrawn="1"/>
        </p:nvCxnSpPr>
        <p:spPr>
          <a:xfrm>
            <a:off x="3384048" y="2571750"/>
            <a:ext cx="2375904" cy="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4665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0"/>
            <a:ext cx="6802258" cy="699541"/>
          </a:xfrm>
          <a:noFill/>
        </p:spPr>
        <p:txBody>
          <a:bodyPr>
            <a:noAutofit/>
          </a:bodyPr>
          <a:lstStyle>
            <a:lvl1pPr algn="r">
              <a:defRPr sz="1600" b="1">
                <a:solidFill>
                  <a:srgbClr val="11437F"/>
                </a:solidFill>
                <a:latin typeface="+mj-lt"/>
                <a:ea typeface="PT Serif" panose="020A0603040505020204" pitchFamily="18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7614"/>
            <a:ext cx="8229600" cy="3247009"/>
          </a:xfrm>
        </p:spPr>
        <p:txBody>
          <a:bodyPr>
            <a:normAutofit/>
          </a:bodyPr>
          <a:lstStyle>
            <a:lvl1pPr>
              <a:defRPr sz="2400">
                <a:latin typeface="+mn-lt"/>
                <a:ea typeface="PT Serif" panose="020A0603040505020204" pitchFamily="18" charset="-52"/>
              </a:defRPr>
            </a:lvl1pPr>
            <a:lvl2pPr>
              <a:defRPr sz="2000">
                <a:latin typeface="+mn-lt"/>
                <a:ea typeface="PT Serif" panose="020A0603040505020204" pitchFamily="18" charset="-52"/>
              </a:defRPr>
            </a:lvl2pPr>
            <a:lvl3pPr>
              <a:defRPr sz="1800">
                <a:latin typeface="+mn-lt"/>
                <a:ea typeface="PT Serif" panose="020A0603040505020204" pitchFamily="18" charset="-52"/>
              </a:defRPr>
            </a:lvl3pPr>
            <a:lvl4pPr>
              <a:defRPr sz="1600">
                <a:latin typeface="+mn-lt"/>
                <a:ea typeface="PT Serif" panose="020A0603040505020204" pitchFamily="18" charset="-52"/>
              </a:defRPr>
            </a:lvl4pPr>
            <a:lvl5pPr>
              <a:defRPr sz="1600">
                <a:latin typeface="+mn-lt"/>
                <a:ea typeface="PT Serif" panose="020A0603040505020204" pitchFamily="18" charset="-52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000">
                <a:latin typeface="Trebuchet MS" panose="020B0603020202020204" pitchFamily="34" charset="0"/>
              </a:defRPr>
            </a:lvl1pPr>
          </a:lstStyle>
          <a:p>
            <a:fld id="{1E463FF6-FBD1-44B3-82E7-BD45439D34D3}" type="datetime1">
              <a:rPr lang="ru-RU" smtClean="0"/>
              <a:t>06.07.2020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>
                <a:latin typeface="Trebuchet MS" panose="020B0603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9" name="TextBox 8"/>
          <p:cNvSpPr txBox="1"/>
          <p:nvPr userDrawn="1"/>
        </p:nvSpPr>
        <p:spPr>
          <a:xfrm>
            <a:off x="8460432" y="4731990"/>
            <a:ext cx="611560" cy="338554"/>
          </a:xfrm>
          <a:prstGeom prst="rect">
            <a:avLst/>
          </a:prstGeom>
        </p:spPr>
        <p:txBody>
          <a:bodyPr vert="horz" wrap="square" lIns="0" tIns="45720" rIns="0" bIns="45720" rtlCol="0" anchor="t">
            <a:spAutoFit/>
          </a:bodyPr>
          <a:lstStyle>
            <a:defPPr>
              <a:defRPr lang="ru-RU"/>
            </a:defPPr>
            <a:lvl1pPr>
              <a:defRPr b="1">
                <a:latin typeface="Trebuchet MS" panose="020B0603020202020204" pitchFamily="34" charset="0"/>
              </a:defRPr>
            </a:lvl1pPr>
          </a:lstStyle>
          <a:p>
            <a:pPr lvl="0" algn="r"/>
            <a:fld id="{F777CE8F-F8DB-4AC4-B215-9C5F8871BE3C}" type="slidenum">
              <a:rPr lang="ru-RU" sz="1600" smtClean="0">
                <a:solidFill>
                  <a:srgbClr val="11437F"/>
                </a:solidFill>
                <a:latin typeface="+mn-lt"/>
                <a:ea typeface="PT Serif" panose="020A0603040505020204" pitchFamily="18" charset="-52"/>
              </a:rPr>
              <a:pPr lvl="0" algn="r"/>
              <a:t>‹#›</a:t>
            </a:fld>
            <a:endParaRPr lang="ru-RU" sz="1600" b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PT Serif" panose="020A0603040505020204" pitchFamily="18" charset="-52"/>
            </a:endParaRPr>
          </a:p>
        </p:txBody>
      </p:sp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9057F448-D147-4228-A0FD-8008E86D84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5" y="63410"/>
            <a:ext cx="1402441" cy="548985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 userDrawn="1"/>
        </p:nvCxnSpPr>
        <p:spPr>
          <a:xfrm>
            <a:off x="0" y="699542"/>
            <a:ext cx="9144000" cy="0"/>
          </a:xfrm>
          <a:prstGeom prst="line">
            <a:avLst/>
          </a:prstGeom>
          <a:ln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657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09618-6E00-4B64-855A-7EF163CE7F40}" type="datetime1">
              <a:rPr lang="ru-RU" smtClean="0"/>
              <a:t>06.07.2020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E60AF-26C0-4F26-B6EA-302E8E682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973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C3B0D1-D2B8-4F73-8BEA-EC6F26360C42}" type="datetime1">
              <a:rPr lang="ru-RU" smtClean="0"/>
              <a:t>06.07.2020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E60AF-26C0-4F26-B6EA-302E8E682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726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0" r:id="rId2"/>
    <p:sldLayoutId id="2147483674" r:id="rId3"/>
    <p:sldLayoutId id="2147483679" r:id="rId4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B8D98C11-9D72-4965-818F-D834032A29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544" y="1203598"/>
            <a:ext cx="8136904" cy="1800200"/>
          </a:xfrm>
        </p:spPr>
        <p:txBody>
          <a:bodyPr>
            <a:normAutofit/>
          </a:bodyPr>
          <a:lstStyle/>
          <a:p>
            <a:r>
              <a:rPr lang="ru-RU" dirty="0" smtClean="0"/>
              <a:t>Типовые планы мероприятий территориальных органов Федерального казначейства </a:t>
            </a:r>
            <a:br>
              <a:rPr lang="ru-RU" dirty="0" smtClean="0"/>
            </a:br>
            <a:r>
              <a:rPr lang="ru-RU" dirty="0" smtClean="0"/>
              <a:t>и участников системы казначейских платежей</a:t>
            </a:r>
            <a:endParaRPr lang="ru-RU" dirty="0"/>
          </a:p>
        </p:txBody>
      </p:sp>
      <p:sp>
        <p:nvSpPr>
          <p:cNvPr id="5" name="Подзаголовок 4">
            <a:extLst>
              <a:ext uri="{FF2B5EF4-FFF2-40B4-BE49-F238E27FC236}">
                <a16:creationId xmlns="" xmlns:a16="http://schemas.microsoft.com/office/drawing/2014/main" id="{61C3A7DD-11E4-4E20-9D8F-94946A9F64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Заместитель </a:t>
            </a:r>
            <a:r>
              <a:rPr lang="ru-RU" dirty="0" smtClean="0"/>
              <a:t>начальника </a:t>
            </a:r>
            <a:br>
              <a:rPr lang="ru-RU" dirty="0" smtClean="0"/>
            </a:br>
            <a:r>
              <a:rPr lang="ru-RU" dirty="0" smtClean="0"/>
              <a:t>Управления развития бюджетных платежей</a:t>
            </a:r>
          </a:p>
          <a:p>
            <a:r>
              <a:rPr lang="ru-RU" dirty="0" smtClean="0"/>
              <a:t>А.А. Чернов</a:t>
            </a:r>
            <a:endParaRPr lang="ru-RU" dirty="0"/>
          </a:p>
        </p:txBody>
      </p:sp>
      <p:sp>
        <p:nvSpPr>
          <p:cNvPr id="6" name="Текст 5">
            <a:extLst>
              <a:ext uri="{FF2B5EF4-FFF2-40B4-BE49-F238E27FC236}">
                <a16:creationId xmlns="" xmlns:a16="http://schemas.microsoft.com/office/drawing/2014/main" id="{CFDB76C0-CEFE-4A44-B365-BD6BD7A6C74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г. Москва, 7 июля 2020 года</a:t>
            </a:r>
          </a:p>
        </p:txBody>
      </p:sp>
    </p:spTree>
    <p:extLst>
      <p:ext uri="{BB962C8B-B14F-4D97-AF65-F5344CB8AC3E}">
        <p14:creationId xmlns:p14="http://schemas.microsoft.com/office/powerpoint/2010/main" val="88007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Типовой план мероприятий </a:t>
            </a:r>
            <a:r>
              <a:rPr lang="ru-RU" dirty="0" smtClean="0"/>
              <a:t>территориального </a:t>
            </a:r>
            <a:r>
              <a:rPr lang="ru-RU" dirty="0"/>
              <a:t>органа </a:t>
            </a:r>
            <a:r>
              <a:rPr lang="ru-RU" dirty="0" smtClean="0"/>
              <a:t>Федерального казначейства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843558"/>
            <a:ext cx="8568952" cy="4176464"/>
          </a:xfrm>
        </p:spPr>
        <p:txBody>
          <a:bodyPr>
            <a:noAutofit/>
          </a:bodyPr>
          <a:lstStyle/>
          <a:p>
            <a:pPr marL="271463" indent="-271463">
              <a:spcBef>
                <a:spcPts val="0"/>
              </a:spcBef>
              <a:spcAft>
                <a:spcPts val="300"/>
              </a:spcAft>
              <a:buNone/>
            </a:pPr>
            <a:r>
              <a:rPr lang="ru-RU" sz="1050" b="1" dirty="0" smtClean="0"/>
              <a:t>Мероприятия 2020 года:</a:t>
            </a:r>
          </a:p>
          <a:p>
            <a:pPr marL="271463" indent="-271463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ru-RU" sz="1050" dirty="0" smtClean="0"/>
              <a:t>Проведение </a:t>
            </a:r>
            <a:r>
              <a:rPr lang="ru-RU" sz="1050" dirty="0"/>
              <a:t>организационных совещаний (видеоконференций) с участниками системы казначейских </a:t>
            </a:r>
            <a:r>
              <a:rPr lang="ru-RU" sz="1050" dirty="0" smtClean="0"/>
              <a:t>платежей</a:t>
            </a:r>
          </a:p>
          <a:p>
            <a:pPr marL="271463" indent="-271463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ru-RU" sz="1050" dirty="0" smtClean="0"/>
              <a:t>Инвентаризация банковских счетов</a:t>
            </a:r>
          </a:p>
          <a:p>
            <a:pPr marL="271463" indent="-271463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ru-RU" sz="1050" dirty="0"/>
              <a:t>Подготовка таблицы соответствия ранее открытых ТОФК банковских счетов  казначейским </a:t>
            </a:r>
            <a:r>
              <a:rPr lang="ru-RU" sz="1050" dirty="0" smtClean="0"/>
              <a:t>счетам и единому казначейскому счету</a:t>
            </a:r>
          </a:p>
          <a:p>
            <a:pPr marL="271463" indent="-271463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ru-RU" sz="1050" dirty="0"/>
              <a:t>Доведение до участников системы казначейских платежей типового плана мероприятий </a:t>
            </a:r>
            <a:r>
              <a:rPr lang="ru-RU" sz="1050" dirty="0" smtClean="0"/>
              <a:t>участника </a:t>
            </a:r>
            <a:r>
              <a:rPr lang="ru-RU" sz="1050" dirty="0"/>
              <a:t>системы казначейских платежей</a:t>
            </a:r>
          </a:p>
          <a:p>
            <a:pPr marL="271463" indent="-271463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ru-RU" sz="1050" dirty="0"/>
              <a:t>Публикация на сайтах ТОФК таблицы </a:t>
            </a:r>
            <a:r>
              <a:rPr lang="ru-RU" sz="1050" dirty="0" smtClean="0"/>
              <a:t>соответствия счетов</a:t>
            </a:r>
          </a:p>
          <a:p>
            <a:pPr marL="271463" indent="-271463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ru-RU" sz="1050" dirty="0"/>
              <a:t>Информирование участников </a:t>
            </a:r>
            <a:r>
              <a:rPr lang="ru-RU" sz="1050" dirty="0" smtClean="0"/>
              <a:t>об </a:t>
            </a:r>
            <a:r>
              <a:rPr lang="ru-RU" sz="1050" dirty="0"/>
              <a:t>изменении реквизитов счетов, о необходимости актуализации </a:t>
            </a:r>
            <a:r>
              <a:rPr lang="ru-RU" sz="1050" dirty="0" smtClean="0"/>
              <a:t>реквизитов на </a:t>
            </a:r>
            <a:r>
              <a:rPr lang="ru-RU" sz="1050" dirty="0"/>
              <a:t>своих информационных ресурсах, в информационных системах, </a:t>
            </a:r>
            <a:r>
              <a:rPr lang="ru-RU" sz="1050" dirty="0" smtClean="0"/>
              <a:t>в </a:t>
            </a:r>
            <a:r>
              <a:rPr lang="ru-RU" sz="1050" dirty="0"/>
              <a:t>ГИС ГМП и проведения разъяснительной работы с </a:t>
            </a:r>
            <a:r>
              <a:rPr lang="ru-RU" sz="1050" dirty="0" smtClean="0"/>
              <a:t>плательщиками</a:t>
            </a:r>
          </a:p>
          <a:p>
            <a:pPr marL="271463" indent="-271463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ru-RU" sz="1050" dirty="0" smtClean="0"/>
              <a:t>Обеспечение </a:t>
            </a:r>
            <a:r>
              <a:rPr lang="ru-RU" sz="1050" dirty="0"/>
              <a:t>представления </a:t>
            </a:r>
            <a:r>
              <a:rPr lang="ru-RU" sz="1050" dirty="0" smtClean="0"/>
              <a:t>участниками документов </a:t>
            </a:r>
            <a:r>
              <a:rPr lang="ru-RU" sz="1050" dirty="0"/>
              <a:t>в ТОФК в целях открытия казначейских </a:t>
            </a:r>
            <a:r>
              <a:rPr lang="ru-RU" sz="1050" dirty="0" smtClean="0"/>
              <a:t>счетов, резервирование казначейских счетов</a:t>
            </a:r>
          </a:p>
          <a:p>
            <a:pPr marL="271463" indent="-271463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ru-RU" sz="1050" dirty="0"/>
              <a:t>Информирование участников </a:t>
            </a:r>
            <a:r>
              <a:rPr lang="ru-RU" sz="1050" dirty="0" smtClean="0"/>
              <a:t>о </a:t>
            </a:r>
            <a:r>
              <a:rPr lang="ru-RU" sz="1050" dirty="0"/>
              <a:t>предстоящих изменениях в информационном взаимодействии с Федеральным </a:t>
            </a:r>
            <a:r>
              <a:rPr lang="ru-RU" sz="1050" dirty="0" smtClean="0"/>
              <a:t>казначейством</a:t>
            </a:r>
          </a:p>
          <a:p>
            <a:pPr marL="271463" indent="-271463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ru-RU" sz="1050" dirty="0"/>
              <a:t>Информирование участников </a:t>
            </a:r>
            <a:r>
              <a:rPr lang="ru-RU" sz="1050" dirty="0" smtClean="0"/>
              <a:t>об </a:t>
            </a:r>
            <a:r>
              <a:rPr lang="ru-RU" sz="1050" dirty="0"/>
              <a:t>изменениях в порядке заполнения и представления распоряжений о совершении казначейских </a:t>
            </a:r>
            <a:r>
              <a:rPr lang="ru-RU" sz="1050" dirty="0" smtClean="0"/>
              <a:t>платежей</a:t>
            </a:r>
          </a:p>
          <a:p>
            <a:pPr marL="271463" indent="-271463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ru-RU" sz="1050" dirty="0"/>
              <a:t>Интеграционное тестирование автоматизированных систем Банка России и информационных систем </a:t>
            </a:r>
            <a:r>
              <a:rPr lang="ru-RU" sz="1050" dirty="0" smtClean="0"/>
              <a:t>ТОФК (отдельные ТОФК)</a:t>
            </a:r>
          </a:p>
          <a:p>
            <a:pPr marL="271463" indent="-271463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ru-RU" sz="1050" dirty="0"/>
              <a:t>Заключение комплексного договора банковского обслуживания (для </a:t>
            </a:r>
            <a:r>
              <a:rPr lang="ru-RU" sz="1050" dirty="0" smtClean="0"/>
              <a:t>единого казначейского счета) </a:t>
            </a:r>
            <a:r>
              <a:rPr lang="ru-RU" sz="1050" dirty="0"/>
              <a:t>с датой вступления в силу </a:t>
            </a:r>
            <a:r>
              <a:rPr lang="ru-RU" sz="1050" dirty="0" smtClean="0"/>
              <a:t>01.01.2021</a:t>
            </a:r>
          </a:p>
          <a:p>
            <a:pPr marL="271463" indent="-271463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ru-RU" sz="1050" dirty="0"/>
              <a:t>Заключение дополнительного соглашения к договорам банковских счетов, открытых ранее ТОФК, о периодическом переводе остатков денежных средств на вновь открываемые банковские счета, входящие в состав единого казначейского </a:t>
            </a:r>
            <a:r>
              <a:rPr lang="ru-RU" sz="1050" dirty="0" smtClean="0"/>
              <a:t>счета</a:t>
            </a:r>
          </a:p>
          <a:p>
            <a:pPr marL="271463" indent="-271463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ru-RU" sz="1050" dirty="0"/>
              <a:t>Актуализация реквизитов казначейских и банковских счетов, входящих в состав ЕКС, в информационных системах Федерального </a:t>
            </a:r>
            <a:r>
              <a:rPr lang="ru-RU" sz="1050" dirty="0" smtClean="0"/>
              <a:t>казначейства</a:t>
            </a:r>
          </a:p>
        </p:txBody>
      </p:sp>
    </p:spTree>
    <p:extLst>
      <p:ext uri="{BB962C8B-B14F-4D97-AF65-F5344CB8AC3E}">
        <p14:creationId xmlns:p14="http://schemas.microsoft.com/office/powerpoint/2010/main" val="2034038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Типовой план мероприятий </a:t>
            </a:r>
            <a:r>
              <a:rPr lang="ru-RU" dirty="0" smtClean="0"/>
              <a:t>территориального </a:t>
            </a:r>
            <a:r>
              <a:rPr lang="ru-RU" dirty="0"/>
              <a:t>органа </a:t>
            </a:r>
            <a:r>
              <a:rPr lang="ru-RU" dirty="0" smtClean="0"/>
              <a:t>Федерального казначейства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843558"/>
            <a:ext cx="8568952" cy="4176464"/>
          </a:xfrm>
        </p:spPr>
        <p:txBody>
          <a:bodyPr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300"/>
              </a:spcAft>
              <a:buNone/>
            </a:pPr>
            <a:r>
              <a:rPr lang="ru-RU" sz="1050" b="1" dirty="0" smtClean="0"/>
              <a:t>Мероприятия </a:t>
            </a:r>
            <a:r>
              <a:rPr lang="ru-RU" sz="1050" b="1" dirty="0"/>
              <a:t>2021 года:</a:t>
            </a:r>
          </a:p>
          <a:p>
            <a:pPr marL="176213" indent="-176213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ru-RU" sz="1050" dirty="0"/>
              <a:t>Перевод остатков денежных средств с ранее открытых ТОФК банковских счетов на банковские счета, входящие в состав ЕКС</a:t>
            </a:r>
          </a:p>
          <a:p>
            <a:pPr marL="176213" indent="-176213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ru-RU" sz="1050" dirty="0"/>
              <a:t>Контроль периодического перевода Банком России остатков денежных средств</a:t>
            </a:r>
          </a:p>
          <a:p>
            <a:pPr marL="176213" indent="-176213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ru-RU" sz="1050" dirty="0"/>
              <a:t>Направление в подразделение Банка России заявлений на закрытие ранее открытых банковских счетов ТОФК в Банке России в валюте Российской Федерации</a:t>
            </a:r>
          </a:p>
          <a:p>
            <a:pPr marL="176213" indent="-176213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ru-RU" sz="1050" dirty="0"/>
              <a:t>Исключение из справочников ранее открытых банковских счетов ТОФК в Банке России в валюте Российской Федерации в информационных системах Федерального казначейства </a:t>
            </a:r>
            <a:endParaRPr lang="ru-RU" sz="1050" dirty="0"/>
          </a:p>
        </p:txBody>
      </p:sp>
    </p:spTree>
    <p:extLst>
      <p:ext uri="{BB962C8B-B14F-4D97-AF65-F5344CB8AC3E}">
        <p14:creationId xmlns:p14="http://schemas.microsoft.com/office/powerpoint/2010/main" val="2992601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Типовой план мероприятий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участника системы казначейских платежей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843558"/>
            <a:ext cx="8568952" cy="4176464"/>
          </a:xfrm>
        </p:spPr>
        <p:txBody>
          <a:bodyPr>
            <a:noAutofit/>
          </a:bodyPr>
          <a:lstStyle/>
          <a:p>
            <a:pPr marL="271463" indent="-271463">
              <a:spcBef>
                <a:spcPts val="0"/>
              </a:spcBef>
              <a:spcAft>
                <a:spcPts val="300"/>
              </a:spcAft>
              <a:buNone/>
            </a:pPr>
            <a:r>
              <a:rPr lang="ru-RU" sz="1000" b="1" dirty="0" smtClean="0"/>
              <a:t>Мероприятия 2020 </a:t>
            </a:r>
            <a:r>
              <a:rPr lang="ru-RU" sz="1000" b="1" dirty="0"/>
              <a:t>года</a:t>
            </a:r>
            <a:r>
              <a:rPr lang="ru-RU" sz="1000" b="1" dirty="0" smtClean="0"/>
              <a:t>:</a:t>
            </a:r>
          </a:p>
          <a:p>
            <a:pPr marL="271463" indent="-271463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ru-RU" sz="1000" dirty="0"/>
              <a:t>Ознакомление с размещаемыми на сайте Федерального казначейства в разделе «Система казначейских платежей» нормативными правовыми </a:t>
            </a:r>
            <a:r>
              <a:rPr lang="ru-RU" sz="1000" dirty="0" smtClean="0"/>
              <a:t>актами</a:t>
            </a:r>
          </a:p>
          <a:p>
            <a:pPr marL="271463" indent="-271463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ru-RU" sz="1000" dirty="0"/>
              <a:t>Доведение до контрагентов информации о реквизитах казначейских счетов и банковских счетов ТОФК, входящих в состав </a:t>
            </a:r>
            <a:r>
              <a:rPr lang="ru-RU" sz="1000" dirty="0" smtClean="0"/>
              <a:t>единого казначейского счета</a:t>
            </a:r>
          </a:p>
          <a:p>
            <a:pPr marL="271463" indent="-271463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ru-RU" sz="1000" dirty="0"/>
              <a:t>Рассмотрение необходимости принятия, внесения изменений и (или) признания утратившими силу соответствующих нормативных правовых актов, внесение изменений в платежные реквизиты сторон государственных контрактов, договоров (соглашений), контрактов (договоров) в части указания реквизитов казначейского </a:t>
            </a:r>
            <a:r>
              <a:rPr lang="ru-RU" sz="1000" dirty="0" smtClean="0"/>
              <a:t>счета</a:t>
            </a:r>
          </a:p>
          <a:p>
            <a:pPr marL="271463" indent="-271463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ru-RU" sz="1000" dirty="0"/>
              <a:t>Внесение изменений в Сведения о бюджетных </a:t>
            </a:r>
            <a:r>
              <a:rPr lang="ru-RU" sz="1000" dirty="0" smtClean="0"/>
              <a:t>обязательствах</a:t>
            </a:r>
          </a:p>
          <a:p>
            <a:pPr marL="271463" indent="-271463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ru-RU" sz="1000" dirty="0"/>
              <a:t>Доработка информационных систем в соответствии с опубликованными на сайте Федерального казначейства Стандартами электронных сообщений, вступающими в силу с 01.01.2021 </a:t>
            </a:r>
            <a:endParaRPr lang="ru-RU" sz="1000" dirty="0" smtClean="0"/>
          </a:p>
          <a:p>
            <a:pPr marL="271463" indent="-271463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ru-RU" sz="1000" dirty="0"/>
              <a:t>Прохождение электронного обучения на обучающем портале </a:t>
            </a:r>
            <a:r>
              <a:rPr lang="ru-RU" sz="1000" dirty="0" smtClean="0"/>
              <a:t>peo.roskazna.ru</a:t>
            </a:r>
          </a:p>
          <a:p>
            <a:pPr marL="271463" indent="-271463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ru-RU" sz="1000" dirty="0"/>
              <a:t>Представление в ТОФК Заявления на открытие казначейского счета и Карточки образцов подписей к казначейским счетам </a:t>
            </a:r>
            <a:r>
              <a:rPr lang="ru-RU" sz="1000" dirty="0" smtClean="0"/>
              <a:t>согласно Порядка </a:t>
            </a:r>
            <a:r>
              <a:rPr lang="ru-RU" sz="1000" dirty="0"/>
              <a:t>открытия казначейских </a:t>
            </a:r>
            <a:r>
              <a:rPr lang="ru-RU" sz="1000" dirty="0" smtClean="0"/>
              <a:t>счетов</a:t>
            </a:r>
          </a:p>
          <a:p>
            <a:pPr marL="271463" indent="-271463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ru-RU" sz="1000" dirty="0"/>
              <a:t>Актуализация </a:t>
            </a:r>
            <a:r>
              <a:rPr lang="ru-RU" sz="1000" dirty="0" smtClean="0"/>
              <a:t>реквизитов на </a:t>
            </a:r>
            <a:r>
              <a:rPr lang="ru-RU" sz="1000" dirty="0"/>
              <a:t>своих информационных ресурсах, в информационных системах, размещение информации на информационных стендах, а также актуализация информации в ГИС ГМП, информирование плательщиков о порядке заполнения распоряжений о переводе денежных </a:t>
            </a:r>
            <a:r>
              <a:rPr lang="ru-RU" sz="1000" dirty="0" smtClean="0"/>
              <a:t>средств</a:t>
            </a:r>
          </a:p>
          <a:p>
            <a:pPr marL="271463" indent="-271463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ru-RU" sz="1000" dirty="0"/>
              <a:t>Проведение тестирования используемой информационной системы на тестовом стенде Федерального </a:t>
            </a:r>
            <a:r>
              <a:rPr lang="ru-RU" sz="1000" dirty="0" smtClean="0"/>
              <a:t>казначейства</a:t>
            </a:r>
          </a:p>
          <a:p>
            <a:pPr marL="271463" indent="-271463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ru-RU" sz="1000" dirty="0"/>
              <a:t>Проведение мероприятий по закрытию счетов, открытых финансовым органам субъектов Российской Федерации (муниципальных образований) в подразделениях Центрального банка Российской Федерации или кредитных организациях, в рамках перехода на казначейское обслуживание и систему казначейских платежей, в соответствии с положениями совместного письма Министерства финансов Российской Федерации, Центрального банка Российской Федерации и Федерального казначейства</a:t>
            </a:r>
            <a:endParaRPr lang="ru-RU" sz="1000" dirty="0" smtClean="0"/>
          </a:p>
        </p:txBody>
      </p:sp>
    </p:spTree>
    <p:extLst>
      <p:ext uri="{BB962C8B-B14F-4D97-AF65-F5344CB8AC3E}">
        <p14:creationId xmlns:p14="http://schemas.microsoft.com/office/powerpoint/2010/main" val="15743350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Типовой план мероприятий </a:t>
            </a:r>
            <a:br>
              <a:rPr lang="ru-RU" dirty="0"/>
            </a:br>
            <a:r>
              <a:rPr lang="ru-RU" dirty="0"/>
              <a:t>участника системы казначейских платежей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843558"/>
            <a:ext cx="8568952" cy="4176464"/>
          </a:xfrm>
        </p:spPr>
        <p:txBody>
          <a:bodyPr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300"/>
              </a:spcAft>
              <a:buNone/>
            </a:pPr>
            <a:r>
              <a:rPr lang="ru-RU" sz="1050" b="1" dirty="0" smtClean="0"/>
              <a:t>Мероприятия 2021 </a:t>
            </a:r>
            <a:r>
              <a:rPr lang="ru-RU" sz="1050" b="1" dirty="0"/>
              <a:t>года</a:t>
            </a:r>
            <a:r>
              <a:rPr lang="ru-RU" sz="1050" b="1" dirty="0" smtClean="0"/>
              <a:t>:</a:t>
            </a:r>
          </a:p>
          <a:p>
            <a:pPr marL="176213" indent="-176213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ru-RU" sz="1050" dirty="0"/>
              <a:t>Изменение порядка кассового обслуживания исполнения бюджета субъекта Российской Федерации (местного бюджета) с учетом изменений положений Бюджетного кодекса </a:t>
            </a:r>
          </a:p>
        </p:txBody>
      </p:sp>
    </p:spTree>
    <p:extLst>
      <p:ext uri="{BB962C8B-B14F-4D97-AF65-F5344CB8AC3E}">
        <p14:creationId xmlns:p14="http://schemas.microsoft.com/office/powerpoint/2010/main" val="2223303205"/>
      </p:ext>
    </p:extLst>
  </p:cSld>
  <p:clrMapOvr>
    <a:masterClrMapping/>
  </p:clrMapOvr>
</p:sld>
</file>

<file path=ppt/theme/theme1.xml><?xml version="1.0" encoding="utf-8"?>
<a:theme xmlns:a="http://schemas.openxmlformats.org/drawingml/2006/main" name="Презентация_СКП_11-09-19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7057</TotalTime>
  <Words>564</Words>
  <Application>Microsoft Office PowerPoint</Application>
  <PresentationFormat>Экран (16:9)</PresentationFormat>
  <Paragraphs>40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Презентация_СКП_11-09-19</vt:lpstr>
      <vt:lpstr>Типовые планы мероприятий территориальных органов Федерального казначейства  и участников системы казначейских платежей</vt:lpstr>
      <vt:lpstr>Типовой план мероприятий территориального органа Федерального казначейства</vt:lpstr>
      <vt:lpstr>Типовой план мероприятий территориального органа Федерального казначейства</vt:lpstr>
      <vt:lpstr>Типовой план мероприятий  участника системы казначейских платежей</vt:lpstr>
      <vt:lpstr>Типовой план мероприятий  участника системы казначейских платежей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системы  казначейских платежей</dc:title>
  <dc:creator>Чернов Андрей Анатольевич</dc:creator>
  <cp:lastModifiedBy>Чернов Андрей Анатольевич</cp:lastModifiedBy>
  <cp:revision>297</cp:revision>
  <cp:lastPrinted>2020-04-28T10:38:50Z</cp:lastPrinted>
  <dcterms:created xsi:type="dcterms:W3CDTF">2019-11-05T11:34:20Z</dcterms:created>
  <dcterms:modified xsi:type="dcterms:W3CDTF">2020-07-06T20:32:43Z</dcterms:modified>
</cp:coreProperties>
</file>